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9" r:id="rId4"/>
    <p:sldId id="258" r:id="rId5"/>
    <p:sldId id="261" r:id="rId6"/>
    <p:sldId id="263" r:id="rId7"/>
    <p:sldId id="268" r:id="rId8"/>
    <p:sldId id="259" r:id="rId9"/>
    <p:sldId id="271" r:id="rId10"/>
    <p:sldId id="272" r:id="rId11"/>
    <p:sldId id="273" r:id="rId12"/>
    <p:sldId id="278" r:id="rId13"/>
    <p:sldId id="276" r:id="rId14"/>
    <p:sldId id="274" r:id="rId15"/>
    <p:sldId id="266" r:id="rId16"/>
    <p:sldId id="267" r:id="rId17"/>
    <p:sldId id="275" r:id="rId18"/>
    <p:sldId id="270" r:id="rId19"/>
    <p:sldId id="277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AF8B37C-3151-470E-9564-CDBB30F60CD9}">
          <p14:sldIdLst>
            <p14:sldId id="257"/>
            <p14:sldId id="262"/>
            <p14:sldId id="269"/>
            <p14:sldId id="258"/>
            <p14:sldId id="261"/>
            <p14:sldId id="263"/>
            <p14:sldId id="268"/>
            <p14:sldId id="259"/>
            <p14:sldId id="271"/>
            <p14:sldId id="272"/>
            <p14:sldId id="273"/>
            <p14:sldId id="278"/>
            <p14:sldId id="276"/>
            <p14:sldId id="274"/>
            <p14:sldId id="266"/>
            <p14:sldId id="267"/>
            <p14:sldId id="275"/>
            <p14:sldId id="270"/>
            <p14:sldId id="277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583" y="1082981"/>
            <a:ext cx="6916882" cy="3904257"/>
          </a:xfrm>
          <a:prstGeom prst="ellipse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635000"/>
          </a:effectLst>
        </p:spPr>
      </p:pic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643062" y="1841309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STATION METEO</a:t>
            </a:r>
            <a:endParaRPr lang="fr-FR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avec flèche 5"/>
          <p:cNvCxnSpPr/>
          <p:nvPr/>
        </p:nvCxnSpPr>
        <p:spPr>
          <a:xfrm flipV="1">
            <a:off x="6971818" y="2771539"/>
            <a:ext cx="26440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64389" y="3797317"/>
            <a:ext cx="6466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 capteur BME280 permet de mesurer une température, une pression barométrique et le pourcentage d'humidité.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070089" y="2415489"/>
            <a:ext cx="268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des données vers la classe Interface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45" y="2287230"/>
            <a:ext cx="858063" cy="915522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3261208" y="2763740"/>
            <a:ext cx="216209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75356" y="2358931"/>
            <a:ext cx="235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Initialise le capteur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31594" y="2775580"/>
            <a:ext cx="212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les donnés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659303" y="295853"/>
            <a:ext cx="864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Fonctionnalités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434233" y="2314339"/>
            <a:ext cx="15266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905072" y="2257379"/>
            <a:ext cx="910340" cy="46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922609" y="2257378"/>
            <a:ext cx="931725" cy="46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graphique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905331" y="3842496"/>
            <a:ext cx="1479939" cy="55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prévision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291967" y="1968515"/>
            <a:ext cx="2154087" cy="104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cteur droit avec flèche 10"/>
          <p:cNvCxnSpPr>
            <a:stCxn id="7" idx="3"/>
            <a:endCxn id="10" idx="1"/>
          </p:cNvCxnSpPr>
          <p:nvPr/>
        </p:nvCxnSpPr>
        <p:spPr>
          <a:xfrm>
            <a:off x="1815412" y="2490940"/>
            <a:ext cx="4765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3"/>
            <a:endCxn id="8" idx="1"/>
          </p:cNvCxnSpPr>
          <p:nvPr/>
        </p:nvCxnSpPr>
        <p:spPr>
          <a:xfrm flipV="1">
            <a:off x="4446054" y="2490939"/>
            <a:ext cx="4765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3428668" y="3842496"/>
            <a:ext cx="1434275" cy="55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>
            <a:stCxn id="10" idx="2"/>
            <a:endCxn id="13" idx="0"/>
          </p:cNvCxnSpPr>
          <p:nvPr/>
        </p:nvCxnSpPr>
        <p:spPr>
          <a:xfrm>
            <a:off x="3369011" y="3013365"/>
            <a:ext cx="776795" cy="829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2"/>
            <a:endCxn id="9" idx="0"/>
          </p:cNvCxnSpPr>
          <p:nvPr/>
        </p:nvCxnSpPr>
        <p:spPr>
          <a:xfrm flipH="1">
            <a:off x="2645301" y="3013365"/>
            <a:ext cx="723710" cy="829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053234" y="1968514"/>
            <a:ext cx="498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++ :</a:t>
            </a:r>
            <a:endParaRPr lang="fr-FR" sz="20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Traite les données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envoyées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par le capteur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Interagit avec l’interface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les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données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pour les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prévisions météorologiques</a:t>
            </a:r>
            <a:endParaRPr lang="fr-F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 pour le calcul des données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274840" y="303394"/>
            <a:ext cx="920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5953774" y="2095378"/>
            <a:ext cx="4969964" cy="1697303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pression au niveau de la mer pour le calcul des prévisions</a:t>
            </a:r>
          </a:p>
          <a:p>
            <a:pPr algn="just">
              <a:spcBef>
                <a:spcPts val="0"/>
              </a:spcBef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l’altitude en utilisant la pression atmosphérique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068343" y="2095378"/>
            <a:ext cx="1090085" cy="41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769521" y="2095379"/>
            <a:ext cx="1028606" cy="429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graphique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047071" y="3135483"/>
            <a:ext cx="1227256" cy="373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prévision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68202" y="2095379"/>
            <a:ext cx="1184253" cy="42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cteur droit avec flèche 12"/>
          <p:cNvCxnSpPr>
            <a:stCxn id="9" idx="3"/>
            <a:endCxn id="12" idx="1"/>
          </p:cNvCxnSpPr>
          <p:nvPr/>
        </p:nvCxnSpPr>
        <p:spPr>
          <a:xfrm>
            <a:off x="2158428" y="2304989"/>
            <a:ext cx="709774" cy="3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12" idx="3"/>
            <a:endCxn id="10" idx="1"/>
          </p:cNvCxnSpPr>
          <p:nvPr/>
        </p:nvCxnSpPr>
        <p:spPr>
          <a:xfrm>
            <a:off x="4052455" y="2307991"/>
            <a:ext cx="717066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3338967" y="3135483"/>
            <a:ext cx="1836679" cy="974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Connecteur droit avec flèche 15"/>
          <p:cNvCxnSpPr>
            <a:stCxn id="12" idx="2"/>
            <a:endCxn id="15" idx="0"/>
          </p:cNvCxnSpPr>
          <p:nvPr/>
        </p:nvCxnSpPr>
        <p:spPr>
          <a:xfrm>
            <a:off x="3460329" y="2520602"/>
            <a:ext cx="796978" cy="6148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2"/>
            <a:endCxn id="11" idx="0"/>
          </p:cNvCxnSpPr>
          <p:nvPr/>
        </p:nvCxnSpPr>
        <p:spPr>
          <a:xfrm flipH="1">
            <a:off x="2660699" y="2520602"/>
            <a:ext cx="799630" cy="6148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308905" y="306247"/>
            <a:ext cx="9614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53774" y="2095378"/>
            <a:ext cx="5212078" cy="12712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Implémentation d’un algorithme de prévision météorologique sur 4 heures, l’algorithme de 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basé sur la pression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atmosphérique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068343" y="301895"/>
            <a:ext cx="985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068343" y="2095378"/>
            <a:ext cx="1090085" cy="41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4769521" y="2095379"/>
            <a:ext cx="1028606" cy="429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graphique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440132" y="3151947"/>
            <a:ext cx="1974429" cy="11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prévision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2868202" y="2095379"/>
            <a:ext cx="1184253" cy="42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cteur droit avec flèche 18"/>
          <p:cNvCxnSpPr>
            <a:stCxn id="15" idx="3"/>
            <a:endCxn id="18" idx="1"/>
          </p:cNvCxnSpPr>
          <p:nvPr/>
        </p:nvCxnSpPr>
        <p:spPr>
          <a:xfrm>
            <a:off x="2158428" y="2304989"/>
            <a:ext cx="709774" cy="3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8" idx="3"/>
            <a:endCxn id="16" idx="1"/>
          </p:cNvCxnSpPr>
          <p:nvPr/>
        </p:nvCxnSpPr>
        <p:spPr>
          <a:xfrm>
            <a:off x="4052455" y="2307991"/>
            <a:ext cx="717066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3749536" y="3151947"/>
            <a:ext cx="1534288" cy="47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Connecteur droit avec flèche 21"/>
          <p:cNvCxnSpPr>
            <a:stCxn id="18" idx="2"/>
            <a:endCxn id="21" idx="0"/>
          </p:cNvCxnSpPr>
          <p:nvPr/>
        </p:nvCxnSpPr>
        <p:spPr>
          <a:xfrm>
            <a:off x="3460329" y="2520602"/>
            <a:ext cx="1056351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8" idx="2"/>
            <a:endCxn id="17" idx="0"/>
          </p:cNvCxnSpPr>
          <p:nvPr/>
        </p:nvCxnSpPr>
        <p:spPr>
          <a:xfrm flipH="1">
            <a:off x="2427347" y="2520602"/>
            <a:ext cx="1032982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9325" y="1639595"/>
            <a:ext cx="7109342" cy="13425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Implémentation de l’algorithme de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0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 instrument fondé sur des observations météorologiques telles que le vent et la pression atmosphérique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632" t="26968" r="11303"/>
          <a:stretch/>
        </p:blipFill>
        <p:spPr>
          <a:xfrm>
            <a:off x="2596562" y="2982191"/>
            <a:ext cx="6774873" cy="304989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88257" y="306246"/>
            <a:ext cx="979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Algorithme de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2860" y="179671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Entrée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Mesure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pression</a:t>
            </a:r>
          </a:p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Sortie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prévision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atmosphérique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Donnée : pression, 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Calcul_tendances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Calcul_num_Zambretti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Calcul_table_Zambretti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470" t="1874" r="2763" b="2296"/>
          <a:stretch/>
        </p:blipFill>
        <p:spPr>
          <a:xfrm>
            <a:off x="3410515" y="2017122"/>
            <a:ext cx="5793120" cy="3427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3138904" y="1426606"/>
            <a:ext cx="4155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Utilisation des tables de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fr-FR"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prévision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5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prévision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54946" y="1890406"/>
            <a:ext cx="39224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 1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fr-F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des prévisions en utilisant uniquement la pression </a:t>
            </a: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5377405" y="1890406"/>
                <a:ext cx="613572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u="sng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METHODE 2 </a:t>
                </a:r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Calcul en utilisant des régressions linéaires déduites de l’observation</a:t>
                </a:r>
              </a:p>
              <a:p>
                <a:endParaRPr lang="fr-FR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Régression linéaire 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Falling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0,0009746∗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−2,1068∗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+11378,7019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Steady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138,24−0,133∗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Rising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142,57−0,137∗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05" y="1890406"/>
                <a:ext cx="6135722" cy="2862322"/>
              </a:xfrm>
              <a:prstGeom prst="rect">
                <a:avLst/>
              </a:prstGeom>
              <a:blipFill>
                <a:blip r:embed="rId2"/>
                <a:stretch>
                  <a:fillRect l="-993" t="-1064" b="-2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7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24082" y="309710"/>
            <a:ext cx="948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graphique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3364734" y="2334368"/>
            <a:ext cx="1090085" cy="41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4067919" y="3390937"/>
            <a:ext cx="1544198" cy="47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prévision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5164593" y="2334369"/>
            <a:ext cx="1184253" cy="42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11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cteur droit avec flèche 18"/>
          <p:cNvCxnSpPr>
            <a:stCxn id="15" idx="3"/>
            <a:endCxn id="18" idx="1"/>
          </p:cNvCxnSpPr>
          <p:nvPr/>
        </p:nvCxnSpPr>
        <p:spPr>
          <a:xfrm>
            <a:off x="4454819" y="2543979"/>
            <a:ext cx="709774" cy="3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8" idx="3"/>
          </p:cNvCxnSpPr>
          <p:nvPr/>
        </p:nvCxnSpPr>
        <p:spPr>
          <a:xfrm>
            <a:off x="6348846" y="2546981"/>
            <a:ext cx="717066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6045927" y="3390937"/>
            <a:ext cx="1534288" cy="47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Connecteur droit avec flèche 21"/>
          <p:cNvCxnSpPr>
            <a:stCxn id="18" idx="2"/>
            <a:endCxn id="21" idx="0"/>
          </p:cNvCxnSpPr>
          <p:nvPr/>
        </p:nvCxnSpPr>
        <p:spPr>
          <a:xfrm>
            <a:off x="5756720" y="2759592"/>
            <a:ext cx="1056351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8" idx="2"/>
            <a:endCxn id="17" idx="0"/>
          </p:cNvCxnSpPr>
          <p:nvPr/>
        </p:nvCxnSpPr>
        <p:spPr>
          <a:xfrm flipH="1">
            <a:off x="4840018" y="2759592"/>
            <a:ext cx="916702" cy="63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7065912" y="1945214"/>
            <a:ext cx="1974429" cy="11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30564" y="299320"/>
            <a:ext cx="1005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Designer de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Creator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fr-FR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SENTATION 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L’</a:t>
            </a:r>
            <a:r>
              <a:rPr lang="fr-FR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 É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QUIPE</a:t>
            </a:r>
            <a:endParaRPr lang="fr-FR" sz="36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Alexia / Maxime</a:t>
            </a:r>
          </a:p>
          <a:p>
            <a:endParaRPr lang="fr-F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Parcours personnels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Rôles dans le projet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3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>
          <a:xfrm>
            <a:off x="2118839" y="1049572"/>
            <a:ext cx="7425519" cy="55713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24082" y="309710"/>
            <a:ext cx="948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graphique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9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1345" y="2637273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RETOUR D’EXPÉRIENCE</a:t>
            </a:r>
            <a:endParaRPr lang="fr-FR" sz="36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7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61736" y="2845091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MERCI POUR VOTRE ÉCOUTE</a:t>
            </a:r>
            <a:endParaRPr lang="fr-FR" sz="36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51345" y="2834702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? QUESTIONS ?</a:t>
            </a:r>
            <a:endParaRPr lang="fr-FR" sz="36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Méthodes de travail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Moyens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7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889070" y="1761255"/>
            <a:ext cx="7099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Station météo avec données métriques (T, P, H)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Contraintes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matérielles (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Raspberry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Pi /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BME280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40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705409" y="300298"/>
            <a:ext cx="849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Diagramme de Gantt</a:t>
            </a:r>
          </a:p>
        </p:txBody>
      </p:sp>
    </p:spTree>
    <p:extLst>
      <p:ext uri="{BB962C8B-B14F-4D97-AF65-F5344CB8AC3E}">
        <p14:creationId xmlns:p14="http://schemas.microsoft.com/office/powerpoint/2010/main" val="7467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1" r="25610" b="26057"/>
          <a:stretch>
            <a:fillRect/>
          </a:stretch>
        </p:blipFill>
        <p:spPr bwMode="auto">
          <a:xfrm>
            <a:off x="2677258" y="968157"/>
            <a:ext cx="6520209" cy="523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ZoneTexte 5"/>
          <p:cNvSpPr txBox="1"/>
          <p:nvPr/>
        </p:nvSpPr>
        <p:spPr>
          <a:xfrm>
            <a:off x="2388348" y="280262"/>
            <a:ext cx="7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Story </a:t>
            </a:r>
            <a:r>
              <a:rPr lang="fr-FR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72723" y="300109"/>
            <a:ext cx="871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RÉSULTAT </a:t>
            </a:r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DE L’INTERFACE GRAPHIQUE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>
          <a:xfrm>
            <a:off x="2242406" y="958412"/>
            <a:ext cx="7178386" cy="53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252536" y="302724"/>
            <a:ext cx="996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Environnement de travail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910" y="1834628"/>
            <a:ext cx="4007914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60416" y="1963972"/>
            <a:ext cx="2283852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58417" y="4515132"/>
            <a:ext cx="5876656" cy="97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4019" t="18572" r="2025" b="18442"/>
          <a:stretch/>
        </p:blipFill>
        <p:spPr>
          <a:xfrm>
            <a:off x="761561" y="1767323"/>
            <a:ext cx="3162058" cy="180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167" y="4105183"/>
            <a:ext cx="1365622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à coins arrondis 4"/>
          <p:cNvSpPr/>
          <p:nvPr/>
        </p:nvSpPr>
        <p:spPr>
          <a:xfrm>
            <a:off x="2084547" y="2134023"/>
            <a:ext cx="15266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356801" y="2134023"/>
            <a:ext cx="143918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986383" y="4081813"/>
            <a:ext cx="1508610" cy="97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Algorithme de Prévision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280971" y="2134023"/>
            <a:ext cx="14060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QML/C++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Connecteur droit avec flèche 11"/>
          <p:cNvCxnSpPr>
            <a:stCxn id="5" idx="3"/>
            <a:endCxn id="10" idx="1"/>
          </p:cNvCxnSpPr>
          <p:nvPr/>
        </p:nvCxnSpPr>
        <p:spPr>
          <a:xfrm>
            <a:off x="3611197" y="2591223"/>
            <a:ext cx="16697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0" idx="3"/>
            <a:endCxn id="8" idx="1"/>
          </p:cNvCxnSpPr>
          <p:nvPr/>
        </p:nvCxnSpPr>
        <p:spPr>
          <a:xfrm>
            <a:off x="6687027" y="2591223"/>
            <a:ext cx="166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6454118" y="4081813"/>
            <a:ext cx="1522373" cy="97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sur les données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eur droit avec flèche 24"/>
          <p:cNvCxnSpPr>
            <a:stCxn id="10" idx="2"/>
            <a:endCxn id="21" idx="0"/>
          </p:cNvCxnSpPr>
          <p:nvPr/>
        </p:nvCxnSpPr>
        <p:spPr>
          <a:xfrm>
            <a:off x="5983999" y="3048423"/>
            <a:ext cx="1231306" cy="1033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" idx="2"/>
            <a:endCxn id="9" idx="0"/>
          </p:cNvCxnSpPr>
          <p:nvPr/>
        </p:nvCxnSpPr>
        <p:spPr>
          <a:xfrm flipH="1">
            <a:off x="4740688" y="3048423"/>
            <a:ext cx="1243311" cy="1033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659303" y="295853"/>
            <a:ext cx="864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Fonctionnalités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423</Words>
  <Application>Microsoft Office PowerPoint</Application>
  <PresentationFormat>Grand écran</PresentationFormat>
  <Paragraphs>98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Trebuchet MS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</dc:creator>
  <cp:lastModifiedBy>Alex</cp:lastModifiedBy>
  <cp:revision>99</cp:revision>
  <dcterms:created xsi:type="dcterms:W3CDTF">2019-04-17T11:39:23Z</dcterms:created>
  <dcterms:modified xsi:type="dcterms:W3CDTF">2019-04-23T09:17:19Z</dcterms:modified>
</cp:coreProperties>
</file>